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6" roundtripDataSignature="AMtx7mjcZ9YGOrW20B63cyOzw9rxfPJ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02255a8f_1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7002255a8f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02255a8f_1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7002255a8f_1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02255a8f_1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7002255a8f_1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02255a8f_1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7002255a8f_1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16ca86f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016ca86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16ca86f5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7016ca86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16ca86f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7016ca86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Poner el ejemplo de un sistema que quiere detectar enfermedades, por ejemplo, “cáncer de pulmón”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No es suyo, es de su familia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Negación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Siglas, desambiguación de lóbulo superior derecho vs LSD-Droga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Sinónimos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Embedding para detectar sinónimos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16ca86f5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7016ca86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Embedding para detectar sinónimos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eab98f42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7eab98f4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16ca86f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7016ca86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Embedding para detectar sinónimos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02255a8f_8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7002255a8f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eab98f42b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7eab98f4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eab98f42b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7eab98f4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eab98f42b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7eab98f4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016ca86f5_4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016ca86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02255a8f_8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7002255a8f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16ca86f5_16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7016ca86f5_1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8"/>
          <p:cNvSpPr txBox="1"/>
          <p:nvPr>
            <p:ph type="ctrTitle"/>
          </p:nvPr>
        </p:nvSpPr>
        <p:spPr>
          <a:xfrm>
            <a:off x="443450" y="3874950"/>
            <a:ext cx="61545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0" name="Google Shape;10;p28"/>
          <p:cNvSpPr/>
          <p:nvPr/>
        </p:nvSpPr>
        <p:spPr>
          <a:xfrm>
            <a:off x="581050" y="5857225"/>
            <a:ext cx="6016800" cy="168300"/>
          </a:xfrm>
          <a:prstGeom prst="rect">
            <a:avLst/>
          </a:prstGeom>
          <a:solidFill>
            <a:srgbClr val="290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465500"/>
            <a:ext cx="8229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37"/>
          <p:cNvSpPr/>
          <p:nvPr/>
        </p:nvSpPr>
        <p:spPr>
          <a:xfrm>
            <a:off x="2584275" y="6087475"/>
            <a:ext cx="3996000" cy="168300"/>
          </a:xfrm>
          <a:prstGeom prst="rect">
            <a:avLst/>
          </a:prstGeom>
          <a:solidFill>
            <a:srgbClr val="82CD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 - Gold">
  <p:cSld name="TITLE_AND_TWO_COLUMNS_1_1_1">
    <p:bg>
      <p:bgPr>
        <a:solidFill>
          <a:srgbClr val="FF7C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397575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2" type="body"/>
          </p:nvPr>
        </p:nvSpPr>
        <p:spPr>
          <a:xfrm>
            <a:off x="3226491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3" type="body"/>
          </p:nvPr>
        </p:nvSpPr>
        <p:spPr>
          <a:xfrm>
            <a:off x="6055408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38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588700" y="5875075"/>
            <a:ext cx="796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1" name="Google Shape;51;p39"/>
          <p:cNvSpPr/>
          <p:nvPr/>
        </p:nvSpPr>
        <p:spPr>
          <a:xfrm>
            <a:off x="2584275" y="60222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- Gold">
  <p:cSld name="TITLE_AND_BODY_1_1">
    <p:bg>
      <p:bgPr>
        <a:solidFill>
          <a:srgbClr val="FF7C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90A59"/>
              </a:buClr>
              <a:buSzPts val="3000"/>
              <a:buChar char="○"/>
              <a:defRPr>
                <a:solidFill>
                  <a:srgbClr val="290A59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2400"/>
              <a:buChar char="■"/>
              <a:defRPr>
                <a:solidFill>
                  <a:srgbClr val="290A59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○"/>
              <a:defRPr>
                <a:solidFill>
                  <a:srgbClr val="290A59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40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290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- Gold">
  <p:cSld name="TITLE_1_3_1">
    <p:bg>
      <p:bgPr>
        <a:solidFill>
          <a:srgbClr val="FF7C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type="ctrTitle"/>
          </p:nvPr>
        </p:nvSpPr>
        <p:spPr>
          <a:xfrm>
            <a:off x="565775" y="2111125"/>
            <a:ext cx="6009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41"/>
          <p:cNvSpPr txBox="1"/>
          <p:nvPr>
            <p:ph idx="1" type="subTitle"/>
          </p:nvPr>
        </p:nvSpPr>
        <p:spPr>
          <a:xfrm>
            <a:off x="481675" y="4658725"/>
            <a:ext cx="6093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3000"/>
              <a:buFont typeface="Montserrat"/>
              <a:buNone/>
              <a:defRPr>
                <a:solidFill>
                  <a:srgbClr val="290A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41"/>
          <p:cNvSpPr/>
          <p:nvPr/>
        </p:nvSpPr>
        <p:spPr>
          <a:xfrm>
            <a:off x="581050" y="4074025"/>
            <a:ext cx="60168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eal">
  <p:cSld name="TITLE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1" type="body"/>
          </p:nvPr>
        </p:nvSpPr>
        <p:spPr>
          <a:xfrm>
            <a:off x="1513800" y="2882400"/>
            <a:ext cx="61164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62" name="Google Shape;62;p42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i="0" sz="9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42"/>
          <p:cNvSpPr/>
          <p:nvPr/>
        </p:nvSpPr>
        <p:spPr>
          <a:xfrm>
            <a:off x="2584275" y="608747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2"/>
          <p:cNvSpPr/>
          <p:nvPr/>
        </p:nvSpPr>
        <p:spPr>
          <a:xfrm>
            <a:off x="2584275" y="60222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- Gold">
  <p:cSld name="TITLE_AND_TWO_COLUMNS_2_1">
    <p:bg>
      <p:bgPr>
        <a:solidFill>
          <a:srgbClr val="FF7C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" type="body"/>
          </p:nvPr>
        </p:nvSpPr>
        <p:spPr>
          <a:xfrm>
            <a:off x="457200" y="2469613"/>
            <a:ext cx="35610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90A59"/>
              </a:buClr>
              <a:buSzPts val="2400"/>
              <a:buChar char="○"/>
              <a:defRPr sz="2400">
                <a:solidFill>
                  <a:srgbClr val="290A59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■"/>
              <a:defRPr sz="1800">
                <a:solidFill>
                  <a:srgbClr val="290A59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○"/>
              <a:defRPr>
                <a:solidFill>
                  <a:srgbClr val="290A59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2" type="body"/>
          </p:nvPr>
        </p:nvSpPr>
        <p:spPr>
          <a:xfrm>
            <a:off x="5131069" y="2469500"/>
            <a:ext cx="36000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90A59"/>
              </a:buClr>
              <a:buSzPts val="2400"/>
              <a:buChar char="○"/>
              <a:defRPr sz="2400">
                <a:solidFill>
                  <a:srgbClr val="290A59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■"/>
              <a:defRPr sz="1800">
                <a:solidFill>
                  <a:srgbClr val="290A59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○"/>
              <a:defRPr>
                <a:solidFill>
                  <a:srgbClr val="290A59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43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290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- Gold">
  <p:cSld name="CAPTION_ONLY_1_1">
    <p:bg>
      <p:bgPr>
        <a:solidFill>
          <a:srgbClr val="FF7C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588700" y="5875075"/>
            <a:ext cx="796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44"/>
          <p:cNvSpPr/>
          <p:nvPr/>
        </p:nvSpPr>
        <p:spPr>
          <a:xfrm>
            <a:off x="2584275" y="60222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" name="Google Shape;15;p32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82CD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- Teal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ctrTitle"/>
          </p:nvPr>
        </p:nvSpPr>
        <p:spPr>
          <a:xfrm>
            <a:off x="565775" y="2111125"/>
            <a:ext cx="6009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481675" y="4658725"/>
            <a:ext cx="6093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0"/>
          <p:cNvSpPr/>
          <p:nvPr/>
        </p:nvSpPr>
        <p:spPr>
          <a:xfrm>
            <a:off x="581050" y="4074025"/>
            <a:ext cx="60168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Gold">
  <p:cSld name="TITLE_1_1_1_1">
    <p:bg>
      <p:bgPr>
        <a:solidFill>
          <a:srgbClr val="FF7C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1513800" y="2882400"/>
            <a:ext cx="61164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90A59"/>
              </a:buClr>
              <a:buSzPts val="3000"/>
              <a:buChar char="○"/>
              <a:defRPr i="1">
                <a:solidFill>
                  <a:srgbClr val="290A59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2400"/>
              <a:buChar char="■"/>
              <a:defRPr i="1">
                <a:solidFill>
                  <a:srgbClr val="290A59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0A59"/>
              </a:buClr>
              <a:buSzPts val="1800"/>
              <a:buChar char="○"/>
              <a:defRPr i="1">
                <a:solidFill>
                  <a:srgbClr val="290A59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22" name="Google Shape;22;p31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i="0" sz="9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31"/>
          <p:cNvSpPr/>
          <p:nvPr/>
        </p:nvSpPr>
        <p:spPr>
          <a:xfrm>
            <a:off x="2584275" y="608747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1"/>
          <p:cNvSpPr/>
          <p:nvPr/>
        </p:nvSpPr>
        <p:spPr>
          <a:xfrm>
            <a:off x="2584275" y="60222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457200" y="2469613"/>
            <a:ext cx="35610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2" type="body"/>
          </p:nvPr>
        </p:nvSpPr>
        <p:spPr>
          <a:xfrm>
            <a:off x="5131069" y="2469500"/>
            <a:ext cx="36000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" name="Google Shape;29;p33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82CD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" type="body"/>
          </p:nvPr>
        </p:nvSpPr>
        <p:spPr>
          <a:xfrm>
            <a:off x="397575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2" type="body"/>
          </p:nvPr>
        </p:nvSpPr>
        <p:spPr>
          <a:xfrm>
            <a:off x="3226491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3" type="body"/>
          </p:nvPr>
        </p:nvSpPr>
        <p:spPr>
          <a:xfrm>
            <a:off x="6055408" y="2461850"/>
            <a:ext cx="2691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34"/>
          <p:cNvSpPr/>
          <p:nvPr/>
        </p:nvSpPr>
        <p:spPr>
          <a:xfrm>
            <a:off x="0" y="1490900"/>
            <a:ext cx="412800" cy="344100"/>
          </a:xfrm>
          <a:prstGeom prst="rect">
            <a:avLst/>
          </a:prstGeom>
          <a:solidFill>
            <a:srgbClr val="82CD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Gold">
  <p:cSld name="TITLE_ONLY_1_1">
    <p:bg>
      <p:bgPr>
        <a:solidFill>
          <a:srgbClr val="FF7C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457200" y="368225"/>
            <a:ext cx="8229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35"/>
          <p:cNvSpPr/>
          <p:nvPr/>
        </p:nvSpPr>
        <p:spPr>
          <a:xfrm>
            <a:off x="2584275" y="6087475"/>
            <a:ext cx="3996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old">
  <p:cSld name="BLANK_1_1">
    <p:bg>
      <p:bgPr>
        <a:solidFill>
          <a:srgbClr val="FF7C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677CB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1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Char char="○"/>
              <a:defRPr b="0" i="0" sz="3000" u="none" cap="none" strike="noStrike">
                <a:solidFill>
                  <a:srgbClr val="82CD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DB7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rgbClr val="82CD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DB7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rgbClr val="82CD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-archivo.uc3m.es/bitstream/handle/10016/12012/PFC_Ana_Belen_Caballero_Pedrera.pdf?sequence=1&amp;isAllowed=y" TargetMode="External"/><Relationship Id="rId4" Type="http://schemas.openxmlformats.org/officeDocument/2006/relationships/hyperlink" Target="https://www.analyticsvidhya.com/blog/2019/07/learn-build-first-speech-to-text-model-python/" TargetMode="External"/><Relationship Id="rId5" Type="http://schemas.openxmlformats.org/officeDocument/2006/relationships/hyperlink" Target="http://kaldi-asr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mariajose.cano@vocali.net" TargetMode="External"/><Relationship Id="rId4" Type="http://schemas.openxmlformats.org/officeDocument/2006/relationships/hyperlink" Target="mailto:fernando.molina@vocali.net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77CBC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ctrTitle"/>
          </p:nvPr>
        </p:nvSpPr>
        <p:spPr>
          <a:xfrm>
            <a:off x="443450" y="3874950"/>
            <a:ext cx="61545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Tecnologías del lenguaje </a:t>
            </a:r>
            <a:endParaRPr/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829" y="-846785"/>
            <a:ext cx="4229269" cy="29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925" y="3551300"/>
            <a:ext cx="2004125" cy="24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>
            <p:ph type="ctrTitle"/>
          </p:nvPr>
        </p:nvSpPr>
        <p:spPr>
          <a:xfrm>
            <a:off x="508350" y="6101025"/>
            <a:ext cx="6154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400"/>
              <a:t>María José Cano - Fernando Molina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2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00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2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Reconocimiento Automático de Habla (ASR)</a:t>
            </a:r>
            <a:endParaRPr/>
          </a:p>
        </p:txBody>
      </p:sp>
      <p:sp>
        <p:nvSpPr>
          <p:cNvPr id="192" name="Google Shape;192;p52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193" name="Google Shape;1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2"/>
          <p:cNvSpPr/>
          <p:nvPr/>
        </p:nvSpPr>
        <p:spPr>
          <a:xfrm>
            <a:off x="5929322" y="4943492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2"/>
          <p:cNvSpPr/>
          <p:nvPr/>
        </p:nvSpPr>
        <p:spPr>
          <a:xfrm>
            <a:off x="5929322" y="1857364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2"/>
          <p:cNvSpPr/>
          <p:nvPr/>
        </p:nvSpPr>
        <p:spPr>
          <a:xfrm>
            <a:off x="6730574" y="2857496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2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2"/>
          <p:cNvSpPr/>
          <p:nvPr/>
        </p:nvSpPr>
        <p:spPr>
          <a:xfrm rot="10800000">
            <a:off x="6715141" y="4429132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2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2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2"/>
          <p:cNvSpPr txBox="1"/>
          <p:nvPr/>
        </p:nvSpPr>
        <p:spPr>
          <a:xfrm>
            <a:off x="1357290" y="2285992"/>
            <a:ext cx="3038100" cy="20313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00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Toolkits y Frameworks</a:t>
            </a:r>
            <a:r>
              <a:rPr b="1" i="0" lang="en" sz="1400" u="none" cap="none" strike="noStrike">
                <a:solidFill>
                  <a:schemeClr val="dk1"/>
                </a:solidFill>
              </a:rPr>
              <a:t> 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HTK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Sphinx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Kaldi 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Finite State Transducer framework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* C * L * 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53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Métricas</a:t>
            </a:r>
            <a:endParaRPr/>
          </a:p>
        </p:txBody>
      </p:sp>
      <p:sp>
        <p:nvSpPr>
          <p:cNvPr id="208" name="Google Shape;208;p53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09" name="Google Shape;209;p53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210" name="Google Shape;2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/>
          <p:nvPr/>
        </p:nvSpPr>
        <p:spPr>
          <a:xfrm>
            <a:off x="5929322" y="4943492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3"/>
          <p:cNvSpPr/>
          <p:nvPr/>
        </p:nvSpPr>
        <p:spPr>
          <a:xfrm>
            <a:off x="5929322" y="1857364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3"/>
          <p:cNvSpPr/>
          <p:nvPr/>
        </p:nvSpPr>
        <p:spPr>
          <a:xfrm>
            <a:off x="6730574" y="2857496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3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3"/>
          <p:cNvSpPr/>
          <p:nvPr/>
        </p:nvSpPr>
        <p:spPr>
          <a:xfrm rot="10800000">
            <a:off x="6715141" y="4429132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3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3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3"/>
          <p:cNvSpPr txBox="1"/>
          <p:nvPr/>
        </p:nvSpPr>
        <p:spPr>
          <a:xfrm>
            <a:off x="745725" y="2324250"/>
            <a:ext cx="4525500" cy="30990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38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Reconocimiento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Word Error Rate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 = 100* (S + D + I) / nº de palabras ref.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Sentence Error Rate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 = frases incorrectas / frases totales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Real time factor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RTF = tiempo de transcripción / tiempo audio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02255a8f_10_1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Modelos de lenguaje</a:t>
            </a:r>
            <a:endParaRPr/>
          </a:p>
        </p:txBody>
      </p:sp>
      <p:sp>
        <p:nvSpPr>
          <p:cNvPr id="224" name="Google Shape;224;g7002255a8f_10_1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Asignan probabilidades a secuencias de palabras a partir de un corpus de entrada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Ayudan al modelo acústico a “organizar” los fonemas prediciendo la siguiente palabra a partir de </a:t>
            </a:r>
            <a:r>
              <a:rPr i="1" lang="en" sz="2400"/>
              <a:t>n </a:t>
            </a:r>
            <a:r>
              <a:rPr lang="en" sz="2400"/>
              <a:t>anteriores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¿ m</a:t>
            </a:r>
            <a:r>
              <a:rPr lang="en"/>
              <a:t> </a:t>
            </a:r>
            <a:r>
              <a:rPr lang="en"/>
              <a:t>e d i s t e l a c a j a ? → ¿Me diste la caja? vs ¿Mediste la caja?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 se usan solo en reconocimiento de voz: OCRs, corrección automática de textos, question answering, traducción automática...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002255a8f_10_81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Modelos de lenguaje</a:t>
            </a:r>
            <a:endParaRPr/>
          </a:p>
        </p:txBody>
      </p:sp>
      <p:sp>
        <p:nvSpPr>
          <p:cNvPr id="230" name="Google Shape;230;g7002255a8f_10_81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Los LMs más sencillos son los de </a:t>
            </a:r>
            <a:r>
              <a:rPr i="1" lang="en" sz="2400"/>
              <a:t>n-grams</a:t>
            </a:r>
            <a:r>
              <a:rPr lang="en" sz="2400"/>
              <a:t>: asignan probabilidades a secuencias de palabras de longitud </a:t>
            </a:r>
            <a:r>
              <a:rPr i="1" lang="en" sz="2400"/>
              <a:t>n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Conjetura de Markov: es posible predecir la probabilidad de la palabra </a:t>
            </a:r>
            <a:r>
              <a:rPr i="1" lang="en" sz="2400"/>
              <a:t>n</a:t>
            </a:r>
            <a:r>
              <a:rPr lang="en" sz="2400"/>
              <a:t> a partir de las </a:t>
            </a:r>
            <a:r>
              <a:rPr i="1" lang="en" sz="2400"/>
              <a:t>n-1</a:t>
            </a:r>
            <a:r>
              <a:rPr lang="en" sz="2400"/>
              <a:t> palabras anteriores</a:t>
            </a:r>
            <a:endParaRPr sz="24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Suelen ser modelos de trigramas: incrementar </a:t>
            </a:r>
            <a:r>
              <a:rPr i="1" lang="en" sz="2400"/>
              <a:t>n</a:t>
            </a:r>
            <a:r>
              <a:rPr lang="en" sz="2400"/>
              <a:t> aumenta exponencialmente la complejidad sin mejora significativa 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¿Cómo son de buenos los LMs? → “perplexity”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Problema de los n-grams: su “historia de predicción” es corta → aproximaciones basadas en NN que son capaces de modelar mucho mejor el contexto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002255a8f_10_86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Modelos de lenguaje</a:t>
            </a:r>
            <a:endParaRPr/>
          </a:p>
        </p:txBody>
      </p:sp>
      <p:sp>
        <p:nvSpPr>
          <p:cNvPr id="236" name="Google Shape;236;g7002255a8f_10_86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Generar LMs es sencillo si la cantidad y calidad del corpus de entrada es adecuada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SRILM - The SRI Language Modeling Toolkit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CMU-Cambridge Statistical Language Modeling Toolkit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KenLM Language Model Toolkit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Tensorflow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Fast.ai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….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02255a8f_10_96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NLP y lingüística de corpus</a:t>
            </a:r>
            <a:endParaRPr/>
          </a:p>
        </p:txBody>
      </p:sp>
      <p:sp>
        <p:nvSpPr>
          <p:cNvPr id="242" name="Google Shape;242;g7002255a8f_10_96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Calidad de los corpus de entrada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Necesidad de replicar el trabajo para cada idioma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Recursos específicos para cada dominio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Dificultad para acceder a </a:t>
            </a:r>
            <a:r>
              <a:rPr i="1" lang="en" sz="2600"/>
              <a:t>datasets</a:t>
            </a:r>
            <a:endParaRPr i="1" sz="2600"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Privacidad de los datos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Ambigüedad y características propias del lenguaje natural (uso de siglas y abreviaturas, sinonimia, negación, ironía,...)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016ca86f5_0_0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" sz="3300">
                <a:solidFill>
                  <a:schemeClr val="lt1"/>
                </a:solidFill>
              </a:rPr>
              <a:t>Detección y corrección automática</a:t>
            </a:r>
            <a:endParaRPr sz="3300"/>
          </a:p>
        </p:txBody>
      </p:sp>
      <p:sp>
        <p:nvSpPr>
          <p:cNvPr id="248" name="Google Shape;248;g7016ca86f5_0_0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Dos grandes grupos de errores:</a:t>
            </a:r>
            <a:endParaRPr sz="2400"/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Non real-words: palabras que no existen (“lenguage”, “vlanca”, “radiológicoas”)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Real words: palabras correctas pero no en ese contexto (“intestino hueso”, “contrate intravenoso”)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Embeddings: aprenden los contextos en los que aparecen las palabras, así que nos pueden ayudar a detectar palabras que aparecen en contextos sospechosos (Word2Vec, Glove…)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16ca86f5_0_15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 sz="3200"/>
              <a:t>Anonimización de textos</a:t>
            </a:r>
            <a:endParaRPr sz="3200"/>
          </a:p>
        </p:txBody>
      </p:sp>
      <p:sp>
        <p:nvSpPr>
          <p:cNvPr id="254" name="Google Shape;254;g7016ca86f5_0_15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Especialmente importante en dominios como el médico o el legal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REGEX + gazzetters + reglas (GATE)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NER en Spacy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CRFs: conditional Ramdom Fields (sklearn-crfsuite)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XGBoost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NCRF++ (CNNs, LSTMs, CRFs en Pytorch)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...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016ca86f5_0_5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">
                <a:solidFill>
                  <a:schemeClr val="lt1"/>
                </a:solidFill>
              </a:rPr>
              <a:t>Complejidad del lenguaje</a:t>
            </a:r>
            <a:endParaRPr/>
          </a:p>
        </p:txBody>
      </p:sp>
      <p:sp>
        <p:nvSpPr>
          <p:cNvPr id="260" name="Google Shape;260;g7016ca86f5_0_5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Ejemplos:</a:t>
            </a:r>
            <a:endParaRPr sz="2400"/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“La historia clínica indica que la tía de de la paciente sufrió un cáncer de pulmón que se descarta para ella tras el informe radiológico”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“No se identifican en los estudios de 2020 hallazgos sugestivos de cáncer de pulmón”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“Se identifican nódulos en LSD”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“Paciente con CA pulmón”</a:t>
            </a:r>
            <a:endParaRPr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" sz="2400"/>
              <a:t>PoS-tagging, embeddings, CRFs, LSTMs….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16ca86f5_0_28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Tareas / Competiciones</a:t>
            </a:r>
            <a:endParaRPr/>
          </a:p>
        </p:txBody>
      </p:sp>
      <p:pic>
        <p:nvPicPr>
          <p:cNvPr id="266" name="Google Shape;266;g7016ca86f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59" y="2025875"/>
            <a:ext cx="8641966" cy="46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7eab98f42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7eab98f42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46725" y="-1143900"/>
            <a:ext cx="4229269" cy="29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016ca86f5_0_20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">
                <a:solidFill>
                  <a:schemeClr val="lt1"/>
                </a:solidFill>
              </a:rPr>
              <a:t>Tareas / Competiciones</a:t>
            </a:r>
            <a:endParaRPr/>
          </a:p>
        </p:txBody>
      </p:sp>
      <p:pic>
        <p:nvPicPr>
          <p:cNvPr id="272" name="Google Shape;272;g7016ca86f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78275"/>
            <a:ext cx="8121700" cy="3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idx="4294967295" type="title"/>
          </p:nvPr>
        </p:nvSpPr>
        <p:spPr>
          <a:xfrm>
            <a:off x="562425" y="2543075"/>
            <a:ext cx="8229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/>
              <a:t>Algunos </a:t>
            </a:r>
            <a:r>
              <a:rPr lang="en" sz="6000">
                <a:solidFill>
                  <a:srgbClr val="FFC800"/>
                </a:solidFill>
              </a:rPr>
              <a:t>PROYECTOS</a:t>
            </a:r>
            <a:endParaRPr sz="6000">
              <a:solidFill>
                <a:srgbClr val="FFC800"/>
              </a:solidFill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3967975" y="3898850"/>
            <a:ext cx="11856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7002255a8f_8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250" y="4879488"/>
            <a:ext cx="981074" cy="12528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7002255a8f_8_20"/>
          <p:cNvSpPr/>
          <p:nvPr/>
        </p:nvSpPr>
        <p:spPr>
          <a:xfrm>
            <a:off x="3452373" y="3538275"/>
            <a:ext cx="1539300" cy="1495500"/>
          </a:xfrm>
          <a:prstGeom prst="ellipse">
            <a:avLst/>
          </a:prstGeom>
          <a:solidFill>
            <a:srgbClr val="FFFFFF">
              <a:alpha val="16079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+10 </a:t>
            </a: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" name="Google Shape;285;g7002255a8f_8_20"/>
          <p:cNvPicPr preferRelativeResize="0"/>
          <p:nvPr/>
        </p:nvPicPr>
        <p:blipFill rotWithShape="1">
          <a:blip r:embed="rId4">
            <a:alphaModFix/>
          </a:blip>
          <a:srcRect b="1615" l="2410" r="0" t="1060"/>
          <a:stretch/>
        </p:blipFill>
        <p:spPr>
          <a:xfrm>
            <a:off x="-76200" y="-32150"/>
            <a:ext cx="9220200" cy="694728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7002255a8f_8_20"/>
          <p:cNvSpPr/>
          <p:nvPr/>
        </p:nvSpPr>
        <p:spPr>
          <a:xfrm>
            <a:off x="3680973" y="4986075"/>
            <a:ext cx="1539300" cy="1495500"/>
          </a:xfrm>
          <a:prstGeom prst="ellipse">
            <a:avLst/>
          </a:prstGeom>
          <a:solidFill>
            <a:srgbClr val="FFFFFF">
              <a:alpha val="16079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+10 </a:t>
            </a: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g7002255a8f_8_20"/>
          <p:cNvSpPr/>
          <p:nvPr/>
        </p:nvSpPr>
        <p:spPr>
          <a:xfrm>
            <a:off x="7308503" y="4986075"/>
            <a:ext cx="1539300" cy="1495500"/>
          </a:xfrm>
          <a:prstGeom prst="ellipse">
            <a:avLst/>
          </a:prstGeom>
          <a:solidFill>
            <a:srgbClr val="FFFFFF">
              <a:alpha val="16079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+300</a:t>
            </a:r>
            <a:br>
              <a:rPr b="0" i="0" lang="en" sz="7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centros</a:t>
            </a:r>
            <a:endParaRPr b="0" i="0" sz="1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g7002255a8f_8_20"/>
          <p:cNvSpPr/>
          <p:nvPr/>
        </p:nvSpPr>
        <p:spPr>
          <a:xfrm>
            <a:off x="5494738" y="4986075"/>
            <a:ext cx="1539300" cy="1495500"/>
          </a:xfrm>
          <a:prstGeom prst="ellipse">
            <a:avLst/>
          </a:prstGeom>
          <a:solidFill>
            <a:srgbClr val="FFFFFF">
              <a:alpha val="16079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+5.000</a:t>
            </a:r>
            <a:br>
              <a:rPr b="0" i="0" lang="en" sz="6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médicos</a:t>
            </a:r>
            <a:endParaRPr b="0" i="0" sz="13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" name="Google Shape;289;g7002255a8f_8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250" y="5107416"/>
            <a:ext cx="981074" cy="125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7eab98f42b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711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7eab98f42b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625" y="1522225"/>
            <a:ext cx="8424826" cy="47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7eab98f42b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75" y="1401900"/>
            <a:ext cx="8520051" cy="4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016ca86f5_4_0"/>
          <p:cNvSpPr txBox="1"/>
          <p:nvPr>
            <p:ph type="title"/>
          </p:nvPr>
        </p:nvSpPr>
        <p:spPr>
          <a:xfrm>
            <a:off x="457200" y="795768"/>
            <a:ext cx="8229600" cy="19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7016ca86f5_4_0"/>
          <p:cNvSpPr txBox="1"/>
          <p:nvPr>
            <p:ph idx="1" type="body"/>
          </p:nvPr>
        </p:nvSpPr>
        <p:spPr>
          <a:xfrm>
            <a:off x="561950" y="3343633"/>
            <a:ext cx="8020200" cy="50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7016ca86f5_4_0"/>
          <p:cNvPicPr preferRelativeResize="0"/>
          <p:nvPr/>
        </p:nvPicPr>
        <p:blipFill rotWithShape="1">
          <a:blip r:embed="rId3">
            <a:alphaModFix/>
          </a:blip>
          <a:srcRect b="0" l="33506" r="0" t="0"/>
          <a:stretch/>
        </p:blipFill>
        <p:spPr>
          <a:xfrm>
            <a:off x="0" y="547311"/>
            <a:ext cx="9144000" cy="58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7016ca86f5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800" y="4272483"/>
            <a:ext cx="3331400" cy="2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02255a8f_8_59"/>
          <p:cNvSpPr txBox="1"/>
          <p:nvPr>
            <p:ph type="title"/>
          </p:nvPr>
        </p:nvSpPr>
        <p:spPr>
          <a:xfrm>
            <a:off x="604007" y="939565"/>
            <a:ext cx="7994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/>
              <a:t>Para aprender más</a:t>
            </a:r>
            <a:endParaRPr/>
          </a:p>
        </p:txBody>
      </p:sp>
      <p:sp>
        <p:nvSpPr>
          <p:cNvPr id="318" name="Google Shape;318;g7002255a8f_8_59"/>
          <p:cNvSpPr txBox="1"/>
          <p:nvPr>
            <p:ph idx="1" type="body"/>
          </p:nvPr>
        </p:nvSpPr>
        <p:spPr>
          <a:xfrm>
            <a:off x="369116" y="2026025"/>
            <a:ext cx="8523300" cy="4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2400"/>
              <a:buChar char="○"/>
            </a:pPr>
            <a:r>
              <a:rPr lang="en" sz="2400">
                <a:solidFill>
                  <a:srgbClr val="82CDB7"/>
                </a:solidFill>
              </a:rPr>
              <a:t>L.</a:t>
            </a:r>
            <a:r>
              <a:rPr lang="en" sz="2400"/>
              <a:t> </a:t>
            </a:r>
            <a:r>
              <a:rPr lang="en" sz="2400">
                <a:solidFill>
                  <a:srgbClr val="82CDB7"/>
                </a:solidFill>
              </a:rPr>
              <a:t>Rabiner;</a:t>
            </a:r>
            <a:r>
              <a:rPr lang="en" sz="2400"/>
              <a:t> </a:t>
            </a:r>
            <a:r>
              <a:rPr lang="en" sz="2400">
                <a:solidFill>
                  <a:srgbClr val="82CDB7"/>
                </a:solidFill>
              </a:rPr>
              <a:t>B.</a:t>
            </a:r>
            <a:r>
              <a:rPr lang="en" sz="2400"/>
              <a:t> </a:t>
            </a:r>
            <a:r>
              <a:rPr lang="en" sz="2400">
                <a:solidFill>
                  <a:srgbClr val="82CDB7"/>
                </a:solidFill>
              </a:rPr>
              <a:t>H.</a:t>
            </a:r>
            <a:r>
              <a:rPr lang="en" sz="2400"/>
              <a:t> </a:t>
            </a:r>
            <a:r>
              <a:rPr lang="en" sz="2400">
                <a:solidFill>
                  <a:srgbClr val="82CDB7"/>
                </a:solidFill>
              </a:rPr>
              <a:t>Juang (1993). Fundamentals of Speech Recognition. Engle-wood Cliffs, NJ: Prentice HallPTR.</a:t>
            </a:r>
            <a:endParaRPr sz="2400">
              <a:solidFill>
                <a:srgbClr val="82CDB7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2400"/>
              <a:buChar char="○"/>
            </a:pPr>
            <a:r>
              <a:rPr lang="en" sz="2400">
                <a:solidFill>
                  <a:srgbClr val="82CDB7"/>
                </a:solidFill>
                <a:uFill>
                  <a:noFill/>
                </a:uFill>
                <a:hlinkClick r:id="rId3"/>
              </a:rPr>
              <a:t>Reconocimiento Automático del habla con Adaptación al Género y al Locutor. PFC Ana B. Caballero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Speech and Language Processing. Dan Jurafsky &amp; James H. Martin (https://web.stanford.edu/~jurafsky/slp3/)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2400"/>
              <a:buChar char="○"/>
            </a:pPr>
            <a:r>
              <a:rPr lang="en" sz="2400">
                <a:solidFill>
                  <a:srgbClr val="82CDB7"/>
                </a:solidFill>
                <a:uFill>
                  <a:noFill/>
                </a:uFill>
                <a:hlinkClick r:id="rId4"/>
              </a:rPr>
              <a:t>Build your first speech-to-text model (Python)</a:t>
            </a:r>
            <a:endParaRPr sz="2400">
              <a:solidFill>
                <a:srgbClr val="82CDB7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2400"/>
              <a:buChar char="○"/>
            </a:pPr>
            <a:r>
              <a:rPr lang="en" sz="2400">
                <a:solidFill>
                  <a:srgbClr val="82CDB7"/>
                </a:solidFill>
                <a:uFill>
                  <a:noFill/>
                </a:uFill>
                <a:hlinkClick r:id="rId5"/>
              </a:rPr>
              <a:t>http://kaldi-asr.org/</a:t>
            </a:r>
            <a:endParaRPr sz="2400">
              <a:solidFill>
                <a:srgbClr val="82CDB7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"/>
          <p:cNvSpPr txBox="1"/>
          <p:nvPr>
            <p:ph idx="4294967295" type="ctrTitle"/>
          </p:nvPr>
        </p:nvSpPr>
        <p:spPr>
          <a:xfrm>
            <a:off x="1475200" y="1505975"/>
            <a:ext cx="60471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" sz="9600"/>
              <a:t>¡Gracias!</a:t>
            </a:r>
            <a:endParaRPr b="1" i="0" sz="9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"/>
          <p:cNvSpPr txBox="1"/>
          <p:nvPr>
            <p:ph idx="4294967295" type="subTitle"/>
          </p:nvPr>
        </p:nvSpPr>
        <p:spPr>
          <a:xfrm>
            <a:off x="1371075" y="3505251"/>
            <a:ext cx="600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María José Cano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None/>
            </a:pPr>
            <a:r>
              <a:rPr b="1" lang="en" sz="2800">
                <a:solidFill>
                  <a:srgbClr val="F1C23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mariajose.cano@vocali.net</a:t>
            </a:r>
            <a:endParaRPr b="1" sz="2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None/>
            </a:pPr>
            <a:r>
              <a:t/>
            </a:r>
            <a:endParaRPr b="1" sz="2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Fernando Molina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82CDB7"/>
              </a:buClr>
              <a:buSzPts val="3000"/>
              <a:buFont typeface="Roboto"/>
              <a:buNone/>
            </a:pPr>
            <a:r>
              <a:rPr b="1" lang="en" sz="2800">
                <a:solidFill>
                  <a:srgbClr val="F1C23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fernando.molina@vocali.net</a:t>
            </a:r>
            <a:endParaRPr b="1" sz="2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5629" y="-938760"/>
            <a:ext cx="4229269" cy="29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7016ca86f5_16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6725" y="-1143900"/>
            <a:ext cx="4229269" cy="29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7016ca86f5_16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400" y="2472724"/>
            <a:ext cx="5151650" cy="25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robot.jpeg"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5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45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Reconocimiento Automático de Habla (ASR)</a:t>
            </a:r>
            <a:endParaRPr/>
          </a:p>
        </p:txBody>
      </p:sp>
      <p:sp>
        <p:nvSpPr>
          <p:cNvPr id="106" name="Google Shape;106;p45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5"/>
          <p:cNvSpPr/>
          <p:nvPr/>
        </p:nvSpPr>
        <p:spPr>
          <a:xfrm>
            <a:off x="5929322" y="4943492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5"/>
          <p:cNvSpPr/>
          <p:nvPr/>
        </p:nvSpPr>
        <p:spPr>
          <a:xfrm>
            <a:off x="5929322" y="1857364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5"/>
          <p:cNvSpPr/>
          <p:nvPr/>
        </p:nvSpPr>
        <p:spPr>
          <a:xfrm>
            <a:off x="6730574" y="2857496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5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5"/>
          <p:cNvSpPr/>
          <p:nvPr/>
        </p:nvSpPr>
        <p:spPr>
          <a:xfrm rot="10800000">
            <a:off x="6715141" y="4429132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5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5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6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Reconocimiento Automático de Habla (ASR)</a:t>
            </a:r>
            <a:endParaRPr/>
          </a:p>
        </p:txBody>
      </p:sp>
      <p:pic>
        <p:nvPicPr>
          <p:cNvPr descr="audio.jpg" id="120" name="Google Shape;1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6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6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6"/>
          <p:cNvSpPr/>
          <p:nvPr/>
        </p:nvSpPr>
        <p:spPr>
          <a:xfrm>
            <a:off x="5643570" y="1571612"/>
            <a:ext cx="2928900" cy="471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46"/>
          <p:cNvSpPr/>
          <p:nvPr/>
        </p:nvSpPr>
        <p:spPr>
          <a:xfrm>
            <a:off x="5929322" y="3429000"/>
            <a:ext cx="200040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38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6"/>
          <p:cNvSpPr/>
          <p:nvPr/>
        </p:nvSpPr>
        <p:spPr>
          <a:xfrm>
            <a:off x="5929322" y="1857364"/>
            <a:ext cx="200040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38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6"/>
          <p:cNvSpPr/>
          <p:nvPr/>
        </p:nvSpPr>
        <p:spPr>
          <a:xfrm>
            <a:off x="6730574" y="2857496"/>
            <a:ext cx="484500" cy="428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6"/>
          <p:cNvSpPr/>
          <p:nvPr/>
        </p:nvSpPr>
        <p:spPr>
          <a:xfrm rot="10800000">
            <a:off x="6715273" y="4429060"/>
            <a:ext cx="484500" cy="428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6"/>
          <p:cNvSpPr txBox="1"/>
          <p:nvPr/>
        </p:nvSpPr>
        <p:spPr>
          <a:xfrm>
            <a:off x="8072462" y="1857364"/>
            <a:ext cx="3573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6"/>
          <p:cNvSpPr txBox="1"/>
          <p:nvPr/>
        </p:nvSpPr>
        <p:spPr>
          <a:xfrm>
            <a:off x="5288100" y="1571600"/>
            <a:ext cx="3729600" cy="49659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38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Extracción de características. MFCC:</a:t>
            </a:r>
            <a:endParaRPr b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Enventanado: </a:t>
            </a:r>
            <a:r>
              <a:rPr lang="en" sz="1300">
                <a:solidFill>
                  <a:schemeClr val="dk1"/>
                </a:solidFill>
              </a:rPr>
              <a:t>ventanas de 25 ms con 10 ms de solapamiento. Se aplican ventanas de Hamming para evitar discontinuidades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Transformada Discreta de Fourier: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pasar al dominio de las frecuencias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Escala de Mel: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adaptación al oído humano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Coeficientes Cepstrales: Logaritmo y Transformada Discreta del coseno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12 componentes + E = 13 coef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Añadimos derivada y segunda derivada -</a:t>
            </a:r>
            <a:r>
              <a:rPr lang="en" sz="1300">
                <a:solidFill>
                  <a:schemeClr val="dk1"/>
                </a:solidFill>
              </a:rPr>
              <a:t>--&gt;</a:t>
            </a:r>
            <a:r>
              <a:rPr lang="en" sz="1300">
                <a:solidFill>
                  <a:schemeClr val="dk1"/>
                </a:solidFill>
              </a:rPr>
              <a:t> 39 coeficientes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825" y="2741800"/>
            <a:ext cx="2552550" cy="12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8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48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Reconocimiento Automático de Habla (ASR)</a:t>
            </a:r>
            <a:endParaRPr/>
          </a:p>
        </p:txBody>
      </p:sp>
      <p:sp>
        <p:nvSpPr>
          <p:cNvPr id="137" name="Google Shape;137;p48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138" name="Google Shape;1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8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8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8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8"/>
          <p:cNvSpPr/>
          <p:nvPr/>
        </p:nvSpPr>
        <p:spPr>
          <a:xfrm>
            <a:off x="5643570" y="1571612"/>
            <a:ext cx="2928900" cy="471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48"/>
          <p:cNvSpPr/>
          <p:nvPr/>
        </p:nvSpPr>
        <p:spPr>
          <a:xfrm>
            <a:off x="5929322" y="3429000"/>
            <a:ext cx="200040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38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8"/>
          <p:cNvSpPr/>
          <p:nvPr/>
        </p:nvSpPr>
        <p:spPr>
          <a:xfrm>
            <a:off x="5929322" y="1857364"/>
            <a:ext cx="200040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38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8"/>
          <p:cNvSpPr/>
          <p:nvPr/>
        </p:nvSpPr>
        <p:spPr>
          <a:xfrm>
            <a:off x="6730574" y="2857496"/>
            <a:ext cx="484500" cy="428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8"/>
          <p:cNvSpPr/>
          <p:nvPr/>
        </p:nvSpPr>
        <p:spPr>
          <a:xfrm rot="10800000">
            <a:off x="6715273" y="4429060"/>
            <a:ext cx="484500" cy="428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8"/>
          <p:cNvSpPr txBox="1"/>
          <p:nvPr/>
        </p:nvSpPr>
        <p:spPr>
          <a:xfrm>
            <a:off x="8072462" y="1857364"/>
            <a:ext cx="3573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8"/>
          <p:cNvSpPr txBox="1"/>
          <p:nvPr/>
        </p:nvSpPr>
        <p:spPr>
          <a:xfrm>
            <a:off x="1051850" y="2728650"/>
            <a:ext cx="4734600" cy="24294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00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Modelo Acústico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Trifonemas: fonemas con contexto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HMM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">
                <a:solidFill>
                  <a:schemeClr val="dk1"/>
                </a:solidFill>
              </a:rPr>
              <a:t>s:  GMM o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DNNs (TDNN, LSTMs …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8"/>
          <p:cNvSpPr/>
          <p:nvPr/>
        </p:nvSpPr>
        <p:spPr>
          <a:xfrm>
            <a:off x="5929322" y="4943492"/>
            <a:ext cx="200040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38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8"/>
          <p:cNvSpPr/>
          <p:nvPr/>
        </p:nvSpPr>
        <p:spPr>
          <a:xfrm rot="10800000">
            <a:off x="6715273" y="4429060"/>
            <a:ext cx="484500" cy="428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268" y="3448050"/>
            <a:ext cx="2428882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0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50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Reconocimiento Automático de Habla (ASR)</a:t>
            </a:r>
            <a:endParaRPr/>
          </a:p>
        </p:txBody>
      </p:sp>
      <p:sp>
        <p:nvSpPr>
          <p:cNvPr id="158" name="Google Shape;158;p50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9" name="Google Shape;159;p50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160" name="Google Shape;1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0"/>
          <p:cNvSpPr/>
          <p:nvPr/>
        </p:nvSpPr>
        <p:spPr>
          <a:xfrm>
            <a:off x="5929322" y="4943492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0"/>
          <p:cNvSpPr/>
          <p:nvPr/>
        </p:nvSpPr>
        <p:spPr>
          <a:xfrm>
            <a:off x="5929322" y="1857364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0"/>
          <p:cNvSpPr/>
          <p:nvPr/>
        </p:nvSpPr>
        <p:spPr>
          <a:xfrm>
            <a:off x="6730574" y="2857496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0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0"/>
          <p:cNvSpPr/>
          <p:nvPr/>
        </p:nvSpPr>
        <p:spPr>
          <a:xfrm rot="10800000">
            <a:off x="6715141" y="4429132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0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0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0"/>
          <p:cNvSpPr txBox="1"/>
          <p:nvPr/>
        </p:nvSpPr>
        <p:spPr>
          <a:xfrm>
            <a:off x="3065315" y="4429124"/>
            <a:ext cx="2727600" cy="16401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00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</a:rPr>
              <a:t>Grapheme 2 phoneme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casa           k a s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saturdays   s a t u r d e i 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Basados en reglas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Sequitur,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Phonetisaurus...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1"/>
          <p:cNvSpPr/>
          <p:nvPr/>
        </p:nvSpPr>
        <p:spPr>
          <a:xfrm>
            <a:off x="5643570" y="1571612"/>
            <a:ext cx="2928958" cy="4714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7D1"/>
              </a:gs>
              <a:gs pos="100000">
                <a:srgbClr val="07075F">
                  <a:alpha val="70588"/>
                </a:srgbClr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51"/>
          <p:cNvSpPr txBox="1"/>
          <p:nvPr>
            <p:ph type="title"/>
          </p:nvPr>
        </p:nvSpPr>
        <p:spPr>
          <a:xfrm>
            <a:off x="457200" y="596826"/>
            <a:ext cx="8229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Reconocimiento Automático de Habla (ASR)</a:t>
            </a:r>
            <a:endParaRPr/>
          </a:p>
        </p:txBody>
      </p:sp>
      <p:sp>
        <p:nvSpPr>
          <p:cNvPr id="175" name="Google Shape;175;p51"/>
          <p:cNvSpPr txBox="1"/>
          <p:nvPr>
            <p:ph idx="1" type="body"/>
          </p:nvPr>
        </p:nvSpPr>
        <p:spPr>
          <a:xfrm>
            <a:off x="561950" y="2507725"/>
            <a:ext cx="80202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76" name="Google Shape;176;p51"/>
          <p:cNvSpPr/>
          <p:nvPr/>
        </p:nvSpPr>
        <p:spPr>
          <a:xfrm>
            <a:off x="5929322" y="3429000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Acústico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(“fonemas”)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dio.jpg" id="177" name="Google Shape;1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3143248"/>
            <a:ext cx="2143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1"/>
          <p:cNvSpPr/>
          <p:nvPr/>
        </p:nvSpPr>
        <p:spPr>
          <a:xfrm>
            <a:off x="5929322" y="4943492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Léxico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(G2P)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1"/>
          <p:cNvSpPr/>
          <p:nvPr/>
        </p:nvSpPr>
        <p:spPr>
          <a:xfrm>
            <a:off x="5929322" y="1857364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lenguaje o gramática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1"/>
          <p:cNvSpPr/>
          <p:nvPr/>
        </p:nvSpPr>
        <p:spPr>
          <a:xfrm>
            <a:off x="6730574" y="2857496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1"/>
          <p:cNvSpPr/>
          <p:nvPr/>
        </p:nvSpPr>
        <p:spPr>
          <a:xfrm>
            <a:off x="3357554" y="3643314"/>
            <a:ext cx="2214578" cy="48463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1"/>
          <p:cNvSpPr/>
          <p:nvPr/>
        </p:nvSpPr>
        <p:spPr>
          <a:xfrm rot="10800000">
            <a:off x="6715141" y="4429132"/>
            <a:ext cx="484632" cy="4286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174DE"/>
              </a:gs>
              <a:gs pos="100000">
                <a:srgbClr val="B0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1"/>
          <p:cNvSpPr/>
          <p:nvPr/>
        </p:nvSpPr>
        <p:spPr>
          <a:xfrm>
            <a:off x="3428992" y="4214818"/>
            <a:ext cx="2000264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ADFF"/>
              </a:gs>
              <a:gs pos="35000">
                <a:srgbClr val="CCC5FF"/>
              </a:gs>
              <a:gs pos="100000">
                <a:srgbClr val="EAE7FF"/>
              </a:gs>
            </a:gsLst>
            <a:lin ang="16200000" scaled="0"/>
          </a:gradFill>
          <a:ln cap="flat" cmpd="sng" w="9525">
            <a:solidFill>
              <a:srgbClr val="857CCE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1"/>
          <p:cNvSpPr txBox="1"/>
          <p:nvPr/>
        </p:nvSpPr>
        <p:spPr>
          <a:xfrm>
            <a:off x="8072462" y="1857364"/>
            <a:ext cx="357190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1"/>
          <p:cNvSpPr txBox="1"/>
          <p:nvPr/>
        </p:nvSpPr>
        <p:spPr>
          <a:xfrm>
            <a:off x="1921900" y="750950"/>
            <a:ext cx="3615600" cy="3314700"/>
          </a:xfrm>
          <a:prstGeom prst="rect">
            <a:avLst/>
          </a:prstGeom>
          <a:gradFill>
            <a:gsLst>
              <a:gs pos="0">
                <a:srgbClr val="FFD98E"/>
              </a:gs>
              <a:gs pos="35000">
                <a:srgbClr val="FFE1B0"/>
              </a:gs>
              <a:gs pos="100000">
                <a:srgbClr val="FFF0DF"/>
              </a:gs>
            </a:gsLst>
            <a:lin ang="16200000" scaled="0"/>
          </a:gradFill>
          <a:ln cap="flat" cmpd="sng" w="9525">
            <a:solidFill>
              <a:srgbClr val="D69C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Gramáticas y LMs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casa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en	restaurante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una	pizza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ensalada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un	bocadillo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HMMs, formato ARPA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Basados en redes neuronales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 con errores</a:t>
            </a:r>
            <a:r>
              <a:rPr lang="en">
                <a:solidFill>
                  <a:schemeClr val="dk1"/>
                </a:solidFill>
              </a:rPr>
              <a:t>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NLP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MJ</dc:creator>
</cp:coreProperties>
</file>